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58" r:id="rId4"/>
    <p:sldId id="257"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3016" y="-14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295502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297914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214846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139204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336013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423292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404683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135486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310690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117320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2839524-9A57-4539-9AE4-4440A32ED7A6}" type="datetimeFigureOut">
              <a:rPr lang="en-GB" smtClean="0"/>
              <a:pPr/>
              <a:t>08/07/2014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E16EEB7-8C95-4FC5-AC4D-91005C41C66B}" type="slidenum">
              <a:rPr lang="en-GB" smtClean="0"/>
              <a:pPr/>
              <a:t>‹#›</a:t>
            </a:fld>
            <a:endParaRPr lang="en-GB"/>
          </a:p>
        </p:txBody>
      </p:sp>
    </p:spTree>
    <p:extLst>
      <p:ext uri="{BB962C8B-B14F-4D97-AF65-F5344CB8AC3E}">
        <p14:creationId xmlns:p14="http://schemas.microsoft.com/office/powerpoint/2010/main" val="18870921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382000" cy="762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38062936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08920"/>
            <a:ext cx="7772400" cy="1082551"/>
          </a:xfrm>
        </p:spPr>
        <p:txBody>
          <a:bodyPr/>
          <a:lstStyle/>
          <a:p>
            <a:pPr algn="ctr"/>
            <a:r>
              <a:rPr lang="en-GB" dirty="0" smtClean="0"/>
              <a:t>Return Journey Home	</a:t>
            </a:r>
            <a:endParaRPr lang="en-GB" dirty="0"/>
          </a:p>
        </p:txBody>
      </p:sp>
      <p:sp>
        <p:nvSpPr>
          <p:cNvPr id="3" name="Subtitle 2"/>
          <p:cNvSpPr>
            <a:spLocks noGrp="1"/>
          </p:cNvSpPr>
          <p:nvPr>
            <p:ph type="subTitle" idx="1"/>
          </p:nvPr>
        </p:nvSpPr>
        <p:spPr/>
        <p:txBody>
          <a:bodyPr/>
          <a:lstStyle/>
          <a:p>
            <a:r>
              <a:rPr lang="en-GB" dirty="0" smtClean="0"/>
              <a:t>Dylan Thomas</a:t>
            </a:r>
            <a:endParaRPr lang="en-GB" dirty="0"/>
          </a:p>
        </p:txBody>
      </p:sp>
    </p:spTree>
    <p:extLst>
      <p:ext uri="{BB962C8B-B14F-4D97-AF65-F5344CB8AC3E}">
        <p14:creationId xmlns:p14="http://schemas.microsoft.com/office/powerpoint/2010/main" val="11682919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3"/>
          <p:cNvSpPr>
            <a:spLocks noGrp="1"/>
          </p:cNvSpPr>
          <p:nvPr>
            <p:ph type="title"/>
          </p:nvPr>
        </p:nvSpPr>
        <p:spPr>
          <a:xfrm>
            <a:off x="457200" y="274638"/>
            <a:ext cx="8229600" cy="6011862"/>
          </a:xfrm>
        </p:spPr>
        <p:txBody>
          <a:bodyPr/>
          <a:lstStyle/>
          <a:p>
            <a:pPr eaLnBrk="1" hangingPunct="1"/>
            <a:endParaRPr lang="en-GB" dirty="0" smtClean="0"/>
          </a:p>
        </p:txBody>
      </p:sp>
      <p:sp>
        <p:nvSpPr>
          <p:cNvPr id="6" name="Rectangle 5"/>
          <p:cNvSpPr/>
          <p:nvPr/>
        </p:nvSpPr>
        <p:spPr>
          <a:xfrm>
            <a:off x="2143125" y="357188"/>
            <a:ext cx="4786313" cy="5857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7" name="Rectangle 6"/>
          <p:cNvSpPr/>
          <p:nvPr/>
        </p:nvSpPr>
        <p:spPr>
          <a:xfrm>
            <a:off x="2357438" y="571500"/>
            <a:ext cx="4357687"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8" name="Rectangle 7"/>
          <p:cNvSpPr/>
          <p:nvPr/>
        </p:nvSpPr>
        <p:spPr>
          <a:xfrm>
            <a:off x="2357438" y="1428750"/>
            <a:ext cx="4357687"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9" name="Rectangle 8"/>
          <p:cNvSpPr/>
          <p:nvPr/>
        </p:nvSpPr>
        <p:spPr>
          <a:xfrm>
            <a:off x="5000625" y="2286000"/>
            <a:ext cx="1714500"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0" name="Rectangle 9"/>
          <p:cNvSpPr/>
          <p:nvPr/>
        </p:nvSpPr>
        <p:spPr>
          <a:xfrm>
            <a:off x="2428875" y="2643188"/>
            <a:ext cx="1071563"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1" name="Rectangle 10"/>
          <p:cNvSpPr/>
          <p:nvPr/>
        </p:nvSpPr>
        <p:spPr>
          <a:xfrm>
            <a:off x="3714750" y="2643188"/>
            <a:ext cx="1071563"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2" name="Rectangle 11"/>
          <p:cNvSpPr/>
          <p:nvPr/>
        </p:nvSpPr>
        <p:spPr>
          <a:xfrm>
            <a:off x="2643188" y="2857500"/>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4" name="Rectangle 13"/>
          <p:cNvSpPr/>
          <p:nvPr/>
        </p:nvSpPr>
        <p:spPr>
          <a:xfrm>
            <a:off x="5000625" y="4000500"/>
            <a:ext cx="1714500" cy="214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5" name="Rectangle 14"/>
          <p:cNvSpPr/>
          <p:nvPr/>
        </p:nvSpPr>
        <p:spPr>
          <a:xfrm>
            <a:off x="3929063" y="3571875"/>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 name="Rectangle 15"/>
          <p:cNvSpPr/>
          <p:nvPr/>
        </p:nvSpPr>
        <p:spPr>
          <a:xfrm>
            <a:off x="2428875" y="4429125"/>
            <a:ext cx="2786063"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7" name="Rectangle 16"/>
          <p:cNvSpPr/>
          <p:nvPr/>
        </p:nvSpPr>
        <p:spPr>
          <a:xfrm>
            <a:off x="5429250" y="4429125"/>
            <a:ext cx="1285875"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8" name="Rectangle 17"/>
          <p:cNvSpPr/>
          <p:nvPr/>
        </p:nvSpPr>
        <p:spPr>
          <a:xfrm>
            <a:off x="2428875" y="5072063"/>
            <a:ext cx="1285875"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9" name="Rectangle 18"/>
          <p:cNvSpPr/>
          <p:nvPr/>
        </p:nvSpPr>
        <p:spPr>
          <a:xfrm>
            <a:off x="4000500" y="5072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0" name="Rectangle 19"/>
          <p:cNvSpPr/>
          <p:nvPr/>
        </p:nvSpPr>
        <p:spPr>
          <a:xfrm>
            <a:off x="2357438" y="2143125"/>
            <a:ext cx="2428875" cy="3571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Tree>
    <p:extLst>
      <p:ext uri="{BB962C8B-B14F-4D97-AF65-F5344CB8AC3E}">
        <p14:creationId xmlns:p14="http://schemas.microsoft.com/office/powerpoint/2010/main" val="1926528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3"/>
          <p:cNvSpPr>
            <a:spLocks noGrp="1"/>
          </p:cNvSpPr>
          <p:nvPr>
            <p:ph type="title"/>
          </p:nvPr>
        </p:nvSpPr>
        <p:spPr>
          <a:xfrm>
            <a:off x="457200" y="274638"/>
            <a:ext cx="8229600" cy="6011862"/>
          </a:xfrm>
        </p:spPr>
        <p:txBody>
          <a:bodyPr/>
          <a:lstStyle/>
          <a:p>
            <a:pPr eaLnBrk="1" hangingPunct="1"/>
            <a:endParaRPr lang="en-GB" dirty="0" smtClean="0"/>
          </a:p>
        </p:txBody>
      </p:sp>
      <p:sp>
        <p:nvSpPr>
          <p:cNvPr id="6" name="Rectangle 5"/>
          <p:cNvSpPr/>
          <p:nvPr/>
        </p:nvSpPr>
        <p:spPr>
          <a:xfrm>
            <a:off x="2143125" y="357188"/>
            <a:ext cx="4786313" cy="5857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7" name="Rectangle 6"/>
          <p:cNvSpPr/>
          <p:nvPr/>
        </p:nvSpPr>
        <p:spPr>
          <a:xfrm>
            <a:off x="2357438" y="571500"/>
            <a:ext cx="4357687"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1"/>
                </a:solidFill>
              </a:rPr>
              <a:t>Newspaper Name</a:t>
            </a:r>
          </a:p>
        </p:txBody>
      </p:sp>
      <p:sp>
        <p:nvSpPr>
          <p:cNvPr id="8" name="Rectangle 7"/>
          <p:cNvSpPr/>
          <p:nvPr/>
        </p:nvSpPr>
        <p:spPr>
          <a:xfrm>
            <a:off x="2357438" y="1428750"/>
            <a:ext cx="4357687"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9" name="Rectangle 8"/>
          <p:cNvSpPr/>
          <p:nvPr/>
        </p:nvSpPr>
        <p:spPr>
          <a:xfrm>
            <a:off x="5000625" y="2286000"/>
            <a:ext cx="1714500"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0" name="Rectangle 9"/>
          <p:cNvSpPr/>
          <p:nvPr/>
        </p:nvSpPr>
        <p:spPr>
          <a:xfrm>
            <a:off x="2428875"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1" name="Rectangle 10"/>
          <p:cNvSpPr/>
          <p:nvPr/>
        </p:nvSpPr>
        <p:spPr>
          <a:xfrm>
            <a:off x="3714750"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2" name="Rectangle 11"/>
          <p:cNvSpPr/>
          <p:nvPr/>
        </p:nvSpPr>
        <p:spPr>
          <a:xfrm>
            <a:off x="2643188" y="2857500"/>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4" name="Rectangle 13"/>
          <p:cNvSpPr/>
          <p:nvPr/>
        </p:nvSpPr>
        <p:spPr>
          <a:xfrm>
            <a:off x="5000625" y="4000500"/>
            <a:ext cx="1714500" cy="214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5" name="Rectangle 14"/>
          <p:cNvSpPr/>
          <p:nvPr/>
        </p:nvSpPr>
        <p:spPr>
          <a:xfrm>
            <a:off x="3929063" y="3571875"/>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 name="Rectangle 15"/>
          <p:cNvSpPr/>
          <p:nvPr/>
        </p:nvSpPr>
        <p:spPr>
          <a:xfrm>
            <a:off x="2428875" y="4429125"/>
            <a:ext cx="2786063"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7" name="Rectangle 16"/>
          <p:cNvSpPr/>
          <p:nvPr/>
        </p:nvSpPr>
        <p:spPr>
          <a:xfrm>
            <a:off x="5429250" y="4429125"/>
            <a:ext cx="1285875"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8" name="Rectangle 17"/>
          <p:cNvSpPr/>
          <p:nvPr/>
        </p:nvSpPr>
        <p:spPr>
          <a:xfrm>
            <a:off x="2428875" y="5072063"/>
            <a:ext cx="1285875"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9" name="Rectangle 18"/>
          <p:cNvSpPr/>
          <p:nvPr/>
        </p:nvSpPr>
        <p:spPr>
          <a:xfrm>
            <a:off x="4000500" y="5072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0" name="Rectangle 19"/>
          <p:cNvSpPr/>
          <p:nvPr/>
        </p:nvSpPr>
        <p:spPr>
          <a:xfrm>
            <a:off x="2357438" y="2143125"/>
            <a:ext cx="2428875"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Tree>
    <p:extLst>
      <p:ext uri="{BB962C8B-B14F-4D97-AF65-F5344CB8AC3E}">
        <p14:creationId xmlns:p14="http://schemas.microsoft.com/office/powerpoint/2010/main" val="4839805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p:cNvSpPr>
            <a:spLocks noGrp="1"/>
          </p:cNvSpPr>
          <p:nvPr>
            <p:ph type="title"/>
          </p:nvPr>
        </p:nvSpPr>
        <p:spPr>
          <a:xfrm>
            <a:off x="457200" y="274638"/>
            <a:ext cx="8229600" cy="6011862"/>
          </a:xfrm>
        </p:spPr>
        <p:txBody>
          <a:bodyPr/>
          <a:lstStyle/>
          <a:p>
            <a:pPr eaLnBrk="1" hangingPunct="1"/>
            <a:endParaRPr lang="en-GB" smtClean="0"/>
          </a:p>
        </p:txBody>
      </p:sp>
      <p:sp>
        <p:nvSpPr>
          <p:cNvPr id="6" name="Rectangle 5"/>
          <p:cNvSpPr/>
          <p:nvPr/>
        </p:nvSpPr>
        <p:spPr>
          <a:xfrm>
            <a:off x="2143125" y="357188"/>
            <a:ext cx="4786313" cy="5857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7" name="Rectangle 6"/>
          <p:cNvSpPr/>
          <p:nvPr/>
        </p:nvSpPr>
        <p:spPr>
          <a:xfrm>
            <a:off x="2357438" y="571500"/>
            <a:ext cx="4357687"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1"/>
                </a:solidFill>
              </a:rPr>
              <a:t>Newspaper Name</a:t>
            </a:r>
          </a:p>
        </p:txBody>
      </p:sp>
      <p:sp>
        <p:nvSpPr>
          <p:cNvPr id="8" name="Rectangle 7"/>
          <p:cNvSpPr/>
          <p:nvPr/>
        </p:nvSpPr>
        <p:spPr>
          <a:xfrm>
            <a:off x="2357438" y="1428750"/>
            <a:ext cx="4357687"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Headline</a:t>
            </a:r>
          </a:p>
        </p:txBody>
      </p:sp>
      <p:sp>
        <p:nvSpPr>
          <p:cNvPr id="9" name="Rectangle 8"/>
          <p:cNvSpPr/>
          <p:nvPr/>
        </p:nvSpPr>
        <p:spPr>
          <a:xfrm>
            <a:off x="5000625" y="2286000"/>
            <a:ext cx="1714500"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0" name="Rectangle 9"/>
          <p:cNvSpPr/>
          <p:nvPr/>
        </p:nvSpPr>
        <p:spPr>
          <a:xfrm>
            <a:off x="2428875"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1" name="Rectangle 10"/>
          <p:cNvSpPr/>
          <p:nvPr/>
        </p:nvSpPr>
        <p:spPr>
          <a:xfrm>
            <a:off x="3714750"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2" name="Rectangle 11"/>
          <p:cNvSpPr/>
          <p:nvPr/>
        </p:nvSpPr>
        <p:spPr>
          <a:xfrm>
            <a:off x="2643188" y="2857500"/>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4" name="Rectangle 13"/>
          <p:cNvSpPr/>
          <p:nvPr/>
        </p:nvSpPr>
        <p:spPr>
          <a:xfrm>
            <a:off x="5000625" y="4000500"/>
            <a:ext cx="1714500" cy="214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5" name="Rectangle 14"/>
          <p:cNvSpPr/>
          <p:nvPr/>
        </p:nvSpPr>
        <p:spPr>
          <a:xfrm>
            <a:off x="3929063" y="3571875"/>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 name="Rectangle 15"/>
          <p:cNvSpPr/>
          <p:nvPr/>
        </p:nvSpPr>
        <p:spPr>
          <a:xfrm>
            <a:off x="2428875" y="4429125"/>
            <a:ext cx="2786063"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7" name="Rectangle 16"/>
          <p:cNvSpPr/>
          <p:nvPr/>
        </p:nvSpPr>
        <p:spPr>
          <a:xfrm>
            <a:off x="5429250" y="4429125"/>
            <a:ext cx="1285875"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8" name="Rectangle 17"/>
          <p:cNvSpPr/>
          <p:nvPr/>
        </p:nvSpPr>
        <p:spPr>
          <a:xfrm>
            <a:off x="2428875" y="5072063"/>
            <a:ext cx="1285875"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9" name="Rectangle 18"/>
          <p:cNvSpPr/>
          <p:nvPr/>
        </p:nvSpPr>
        <p:spPr>
          <a:xfrm>
            <a:off x="4000500" y="5072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0" name="Rectangle 19"/>
          <p:cNvSpPr/>
          <p:nvPr/>
        </p:nvSpPr>
        <p:spPr>
          <a:xfrm>
            <a:off x="2357438" y="2143125"/>
            <a:ext cx="2500312"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chemeClr val="tx1"/>
              </a:solidFill>
              <a:cs typeface="Arial" pitchFamily="34" charset="0"/>
            </a:endParaRPr>
          </a:p>
        </p:txBody>
      </p:sp>
    </p:spTree>
    <p:extLst>
      <p:ext uri="{BB962C8B-B14F-4D97-AF65-F5344CB8AC3E}">
        <p14:creationId xmlns:p14="http://schemas.microsoft.com/office/powerpoint/2010/main" val="7233059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3"/>
          <p:cNvSpPr>
            <a:spLocks noGrp="1"/>
          </p:cNvSpPr>
          <p:nvPr>
            <p:ph type="title"/>
          </p:nvPr>
        </p:nvSpPr>
        <p:spPr>
          <a:xfrm>
            <a:off x="457200" y="274638"/>
            <a:ext cx="8229600" cy="6011862"/>
          </a:xfrm>
        </p:spPr>
        <p:txBody>
          <a:bodyPr/>
          <a:lstStyle/>
          <a:p>
            <a:pPr eaLnBrk="1" hangingPunct="1"/>
            <a:endParaRPr lang="en-GB" smtClean="0"/>
          </a:p>
        </p:txBody>
      </p:sp>
      <p:sp>
        <p:nvSpPr>
          <p:cNvPr id="6" name="Rectangle 5"/>
          <p:cNvSpPr/>
          <p:nvPr/>
        </p:nvSpPr>
        <p:spPr>
          <a:xfrm>
            <a:off x="2143125" y="357188"/>
            <a:ext cx="4786313" cy="5857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7" name="Rectangle 6"/>
          <p:cNvSpPr/>
          <p:nvPr/>
        </p:nvSpPr>
        <p:spPr>
          <a:xfrm>
            <a:off x="2357438" y="571500"/>
            <a:ext cx="4357687"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1"/>
                </a:solidFill>
              </a:rPr>
              <a:t>Newspaper Name</a:t>
            </a:r>
          </a:p>
        </p:txBody>
      </p:sp>
      <p:sp>
        <p:nvSpPr>
          <p:cNvPr id="8" name="Rectangle 7"/>
          <p:cNvSpPr/>
          <p:nvPr/>
        </p:nvSpPr>
        <p:spPr>
          <a:xfrm>
            <a:off x="2357438" y="1428750"/>
            <a:ext cx="4357687"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Headline</a:t>
            </a:r>
          </a:p>
        </p:txBody>
      </p:sp>
      <p:sp>
        <p:nvSpPr>
          <p:cNvPr id="9" name="Rectangle 8"/>
          <p:cNvSpPr/>
          <p:nvPr/>
        </p:nvSpPr>
        <p:spPr>
          <a:xfrm>
            <a:off x="5000625" y="2286000"/>
            <a:ext cx="1714500"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0" name="Rectangle 9"/>
          <p:cNvSpPr/>
          <p:nvPr/>
        </p:nvSpPr>
        <p:spPr>
          <a:xfrm>
            <a:off x="2428875"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1" name="Rectangle 10"/>
          <p:cNvSpPr/>
          <p:nvPr/>
        </p:nvSpPr>
        <p:spPr>
          <a:xfrm>
            <a:off x="3714750"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2" name="Rectangle 11"/>
          <p:cNvSpPr/>
          <p:nvPr/>
        </p:nvSpPr>
        <p:spPr>
          <a:xfrm>
            <a:off x="2643188" y="2857500"/>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4" name="Rectangle 13"/>
          <p:cNvSpPr/>
          <p:nvPr/>
        </p:nvSpPr>
        <p:spPr>
          <a:xfrm>
            <a:off x="5000625" y="4000500"/>
            <a:ext cx="1714500" cy="214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5" name="Rectangle 14"/>
          <p:cNvSpPr/>
          <p:nvPr/>
        </p:nvSpPr>
        <p:spPr>
          <a:xfrm>
            <a:off x="3929063" y="3571875"/>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 name="Rectangle 15"/>
          <p:cNvSpPr/>
          <p:nvPr/>
        </p:nvSpPr>
        <p:spPr>
          <a:xfrm>
            <a:off x="2428875" y="4429125"/>
            <a:ext cx="2786063"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7" name="Rectangle 16"/>
          <p:cNvSpPr/>
          <p:nvPr/>
        </p:nvSpPr>
        <p:spPr>
          <a:xfrm>
            <a:off x="5429250" y="4429125"/>
            <a:ext cx="1285875"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8" name="Rectangle 17"/>
          <p:cNvSpPr/>
          <p:nvPr/>
        </p:nvSpPr>
        <p:spPr>
          <a:xfrm>
            <a:off x="2428875" y="5072063"/>
            <a:ext cx="1285875"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9" name="Rectangle 18"/>
          <p:cNvSpPr/>
          <p:nvPr/>
        </p:nvSpPr>
        <p:spPr>
          <a:xfrm>
            <a:off x="4000500" y="5072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0" name="Rectangle 19"/>
          <p:cNvSpPr/>
          <p:nvPr/>
        </p:nvSpPr>
        <p:spPr>
          <a:xfrm>
            <a:off x="2357438" y="2143125"/>
            <a:ext cx="2500312"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Sub-Heading</a:t>
            </a:r>
          </a:p>
        </p:txBody>
      </p:sp>
      <p:cxnSp>
        <p:nvCxnSpPr>
          <p:cNvPr id="22" name="Straight Arrow Connector 21"/>
          <p:cNvCxnSpPr/>
          <p:nvPr/>
        </p:nvCxnSpPr>
        <p:spPr>
          <a:xfrm rot="5400000">
            <a:off x="3036094" y="2393157"/>
            <a:ext cx="42862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3536156" y="2821782"/>
            <a:ext cx="1071563"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0836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in)">
                                      <p:cBhvr>
                                        <p:cTn id="7" dur="2000"/>
                                        <p:tgtEl>
                                          <p:spTgt spid="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ppt_x"/>
                                          </p:val>
                                        </p:tav>
                                        <p:tav tm="100000">
                                          <p:val>
                                            <p:strVal val="#ppt_x"/>
                                          </p:val>
                                        </p:tav>
                                      </p:tavLst>
                                    </p:anim>
                                    <p:anim calcmode="lin" valueType="num">
                                      <p:cBhvr additive="base">
                                        <p:cTn id="1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ppt_x"/>
                                          </p:val>
                                        </p:tav>
                                        <p:tav tm="100000">
                                          <p:val>
                                            <p:strVal val="#ppt_x"/>
                                          </p:val>
                                        </p:tav>
                                      </p:tavLst>
                                    </p:anim>
                                    <p:anim calcmode="lin" valueType="num">
                                      <p:cBhvr additive="base">
                                        <p:cTn id="1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74638"/>
            <a:ext cx="8229600" cy="6011862"/>
          </a:xfrm>
        </p:spPr>
        <p:txBody>
          <a:bodyPr/>
          <a:lstStyle/>
          <a:p>
            <a:pPr eaLnBrk="1" hangingPunct="1"/>
            <a:endParaRPr lang="en-GB" smtClean="0"/>
          </a:p>
        </p:txBody>
      </p:sp>
      <p:sp>
        <p:nvSpPr>
          <p:cNvPr id="6" name="Rectangle 5"/>
          <p:cNvSpPr/>
          <p:nvPr/>
        </p:nvSpPr>
        <p:spPr>
          <a:xfrm>
            <a:off x="2143125" y="357188"/>
            <a:ext cx="4786313" cy="5857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7" name="Rectangle 6"/>
          <p:cNvSpPr/>
          <p:nvPr/>
        </p:nvSpPr>
        <p:spPr>
          <a:xfrm>
            <a:off x="2357438" y="571500"/>
            <a:ext cx="4357687"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1"/>
                </a:solidFill>
              </a:rPr>
              <a:t>Newspaper Name</a:t>
            </a:r>
          </a:p>
        </p:txBody>
      </p:sp>
      <p:sp>
        <p:nvSpPr>
          <p:cNvPr id="8" name="Rectangle 7"/>
          <p:cNvSpPr/>
          <p:nvPr/>
        </p:nvSpPr>
        <p:spPr>
          <a:xfrm>
            <a:off x="2357438" y="1428750"/>
            <a:ext cx="4357687"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Headline</a:t>
            </a:r>
          </a:p>
        </p:txBody>
      </p:sp>
      <p:sp>
        <p:nvSpPr>
          <p:cNvPr id="9" name="Rectangle 8"/>
          <p:cNvSpPr/>
          <p:nvPr/>
        </p:nvSpPr>
        <p:spPr>
          <a:xfrm>
            <a:off x="5000625" y="2286000"/>
            <a:ext cx="1714500"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0" name="Rectangle 9"/>
          <p:cNvSpPr/>
          <p:nvPr/>
        </p:nvSpPr>
        <p:spPr>
          <a:xfrm>
            <a:off x="2428875"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tx1"/>
                </a:solidFill>
              </a:rPr>
              <a:t>Column</a:t>
            </a:r>
          </a:p>
        </p:txBody>
      </p:sp>
      <p:sp>
        <p:nvSpPr>
          <p:cNvPr id="11" name="Rectangle 10"/>
          <p:cNvSpPr/>
          <p:nvPr/>
        </p:nvSpPr>
        <p:spPr>
          <a:xfrm>
            <a:off x="3714750"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2" name="Rectangle 11"/>
          <p:cNvSpPr/>
          <p:nvPr/>
        </p:nvSpPr>
        <p:spPr>
          <a:xfrm>
            <a:off x="2643188" y="2857500"/>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4" name="Rectangle 13"/>
          <p:cNvSpPr/>
          <p:nvPr/>
        </p:nvSpPr>
        <p:spPr>
          <a:xfrm>
            <a:off x="5000625" y="4000500"/>
            <a:ext cx="1714500" cy="214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5" name="Rectangle 14"/>
          <p:cNvSpPr/>
          <p:nvPr/>
        </p:nvSpPr>
        <p:spPr>
          <a:xfrm>
            <a:off x="3929063" y="3571875"/>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 name="Rectangle 15"/>
          <p:cNvSpPr/>
          <p:nvPr/>
        </p:nvSpPr>
        <p:spPr>
          <a:xfrm>
            <a:off x="2428875" y="4429125"/>
            <a:ext cx="2786063"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chemeClr val="tx1"/>
              </a:solidFill>
              <a:cs typeface="Arial" pitchFamily="34" charset="0"/>
            </a:endParaRPr>
          </a:p>
        </p:txBody>
      </p:sp>
      <p:sp>
        <p:nvSpPr>
          <p:cNvPr id="17" name="Rectangle 16"/>
          <p:cNvSpPr/>
          <p:nvPr/>
        </p:nvSpPr>
        <p:spPr>
          <a:xfrm>
            <a:off x="5429250" y="4429125"/>
            <a:ext cx="1285875"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8" name="Rectangle 17"/>
          <p:cNvSpPr/>
          <p:nvPr/>
        </p:nvSpPr>
        <p:spPr>
          <a:xfrm>
            <a:off x="2428875" y="5072063"/>
            <a:ext cx="1285875"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9" name="Rectangle 18"/>
          <p:cNvSpPr/>
          <p:nvPr/>
        </p:nvSpPr>
        <p:spPr>
          <a:xfrm>
            <a:off x="4000500" y="5072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0" name="Rectangle 19"/>
          <p:cNvSpPr/>
          <p:nvPr/>
        </p:nvSpPr>
        <p:spPr>
          <a:xfrm>
            <a:off x="2357438" y="2143125"/>
            <a:ext cx="2500312"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Sub-Heading</a:t>
            </a:r>
          </a:p>
        </p:txBody>
      </p:sp>
      <p:cxnSp>
        <p:nvCxnSpPr>
          <p:cNvPr id="22" name="Straight Arrow Connector 21"/>
          <p:cNvCxnSpPr/>
          <p:nvPr/>
        </p:nvCxnSpPr>
        <p:spPr>
          <a:xfrm rot="5400000">
            <a:off x="3036094" y="2393157"/>
            <a:ext cx="42862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3536156" y="2821782"/>
            <a:ext cx="1071563"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00375" y="3500438"/>
            <a:ext cx="928688"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1821656" y="4536282"/>
            <a:ext cx="1857375"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3000375" y="4000500"/>
            <a:ext cx="1571625" cy="1285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2283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ppt_x"/>
                                          </p:val>
                                        </p:tav>
                                        <p:tav tm="100000">
                                          <p:val>
                                            <p:strVal val="#ppt_x"/>
                                          </p:val>
                                        </p:tav>
                                      </p:tavLst>
                                    </p:anim>
                                    <p:anim calcmode="lin" valueType="num">
                                      <p:cBhvr additive="base">
                                        <p:cTn id="1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500" fill="hold"/>
                                        <p:tgtEl>
                                          <p:spTgt spid="28"/>
                                        </p:tgtEl>
                                        <p:attrNameLst>
                                          <p:attrName>ppt_x</p:attrName>
                                        </p:attrNameLst>
                                      </p:cBhvr>
                                      <p:tavLst>
                                        <p:tav tm="0">
                                          <p:val>
                                            <p:strVal val="#ppt_x"/>
                                          </p:val>
                                        </p:tav>
                                        <p:tav tm="100000">
                                          <p:val>
                                            <p:strVal val="#ppt_x"/>
                                          </p:val>
                                        </p:tav>
                                      </p:tavLst>
                                    </p:anim>
                                    <p:anim calcmode="lin" valueType="num">
                                      <p:cBhvr additive="base">
                                        <p:cTn id="1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fill="hold"/>
                                        <p:tgtEl>
                                          <p:spTgt spid="23"/>
                                        </p:tgtEl>
                                        <p:attrNameLst>
                                          <p:attrName>ppt_x</p:attrName>
                                        </p:attrNameLst>
                                      </p:cBhvr>
                                      <p:tavLst>
                                        <p:tav tm="0">
                                          <p:val>
                                            <p:strVal val="#ppt_x"/>
                                          </p:val>
                                        </p:tav>
                                        <p:tav tm="100000">
                                          <p:val>
                                            <p:strVal val="#ppt_x"/>
                                          </p:val>
                                        </p:tav>
                                      </p:tavLst>
                                    </p:anim>
                                    <p:anim calcmode="lin" valueType="num">
                                      <p:cBhvr additive="base">
                                        <p:cTn id="2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3"/>
          <p:cNvSpPr>
            <a:spLocks noGrp="1"/>
          </p:cNvSpPr>
          <p:nvPr>
            <p:ph type="title"/>
          </p:nvPr>
        </p:nvSpPr>
        <p:spPr>
          <a:xfrm>
            <a:off x="457200" y="274638"/>
            <a:ext cx="8229600" cy="6011862"/>
          </a:xfrm>
        </p:spPr>
        <p:txBody>
          <a:bodyPr/>
          <a:lstStyle/>
          <a:p>
            <a:pPr eaLnBrk="1" hangingPunct="1"/>
            <a:endParaRPr lang="en-GB" smtClean="0"/>
          </a:p>
        </p:txBody>
      </p:sp>
      <p:sp>
        <p:nvSpPr>
          <p:cNvPr id="6" name="Rectangle 5"/>
          <p:cNvSpPr/>
          <p:nvPr/>
        </p:nvSpPr>
        <p:spPr>
          <a:xfrm>
            <a:off x="2143125" y="357188"/>
            <a:ext cx="4786313" cy="5857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7" name="Rectangle 6"/>
          <p:cNvSpPr/>
          <p:nvPr/>
        </p:nvSpPr>
        <p:spPr>
          <a:xfrm>
            <a:off x="2357438" y="571500"/>
            <a:ext cx="4357687"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1"/>
                </a:solidFill>
              </a:rPr>
              <a:t>Newspaper Name</a:t>
            </a:r>
          </a:p>
        </p:txBody>
      </p:sp>
      <p:sp>
        <p:nvSpPr>
          <p:cNvPr id="8" name="Rectangle 7"/>
          <p:cNvSpPr/>
          <p:nvPr/>
        </p:nvSpPr>
        <p:spPr>
          <a:xfrm>
            <a:off x="2357438" y="1428750"/>
            <a:ext cx="4357687"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Headline</a:t>
            </a:r>
          </a:p>
        </p:txBody>
      </p:sp>
      <p:sp>
        <p:nvSpPr>
          <p:cNvPr id="9" name="Rectangle 8"/>
          <p:cNvSpPr/>
          <p:nvPr/>
        </p:nvSpPr>
        <p:spPr>
          <a:xfrm>
            <a:off x="5000625" y="2286000"/>
            <a:ext cx="1714500"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0" name="Rectangle 9"/>
          <p:cNvSpPr/>
          <p:nvPr/>
        </p:nvSpPr>
        <p:spPr>
          <a:xfrm>
            <a:off x="2428875"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tx1"/>
                </a:solidFill>
              </a:rPr>
              <a:t>Column</a:t>
            </a:r>
          </a:p>
        </p:txBody>
      </p:sp>
      <p:sp>
        <p:nvSpPr>
          <p:cNvPr id="11" name="Rectangle 10"/>
          <p:cNvSpPr/>
          <p:nvPr/>
        </p:nvSpPr>
        <p:spPr>
          <a:xfrm>
            <a:off x="3714750"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2" name="Rectangle 11"/>
          <p:cNvSpPr/>
          <p:nvPr/>
        </p:nvSpPr>
        <p:spPr>
          <a:xfrm>
            <a:off x="2643188" y="2857500"/>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4" name="Rectangle 13"/>
          <p:cNvSpPr/>
          <p:nvPr/>
        </p:nvSpPr>
        <p:spPr>
          <a:xfrm>
            <a:off x="5000625" y="4000500"/>
            <a:ext cx="1714500" cy="214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5" name="Rectangle 14"/>
          <p:cNvSpPr/>
          <p:nvPr/>
        </p:nvSpPr>
        <p:spPr>
          <a:xfrm>
            <a:off x="3929063" y="3571875"/>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 name="Rectangle 15"/>
          <p:cNvSpPr/>
          <p:nvPr/>
        </p:nvSpPr>
        <p:spPr>
          <a:xfrm>
            <a:off x="2428875" y="4429125"/>
            <a:ext cx="2786063"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a:solidFill>
                  <a:schemeClr val="tx1"/>
                </a:solidFill>
              </a:rPr>
              <a:t>Additional Headline</a:t>
            </a:r>
          </a:p>
        </p:txBody>
      </p:sp>
      <p:sp>
        <p:nvSpPr>
          <p:cNvPr id="17" name="Rectangle 16"/>
          <p:cNvSpPr/>
          <p:nvPr/>
        </p:nvSpPr>
        <p:spPr>
          <a:xfrm>
            <a:off x="5429250" y="4429125"/>
            <a:ext cx="1285875"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8" name="Rectangle 17"/>
          <p:cNvSpPr/>
          <p:nvPr/>
        </p:nvSpPr>
        <p:spPr>
          <a:xfrm>
            <a:off x="2428875" y="5072063"/>
            <a:ext cx="1285875"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9" name="Rectangle 18"/>
          <p:cNvSpPr/>
          <p:nvPr/>
        </p:nvSpPr>
        <p:spPr>
          <a:xfrm>
            <a:off x="4000500" y="5072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0" name="Rectangle 19"/>
          <p:cNvSpPr/>
          <p:nvPr/>
        </p:nvSpPr>
        <p:spPr>
          <a:xfrm>
            <a:off x="2357438" y="2143125"/>
            <a:ext cx="2500312"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Sub-Heading</a:t>
            </a:r>
          </a:p>
        </p:txBody>
      </p:sp>
      <p:cxnSp>
        <p:nvCxnSpPr>
          <p:cNvPr id="22" name="Straight Arrow Connector 21"/>
          <p:cNvCxnSpPr/>
          <p:nvPr/>
        </p:nvCxnSpPr>
        <p:spPr>
          <a:xfrm rot="5400000">
            <a:off x="3036094" y="2393157"/>
            <a:ext cx="42862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3536156" y="2821782"/>
            <a:ext cx="1071563"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00375" y="3500438"/>
            <a:ext cx="928688"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1821656" y="4536282"/>
            <a:ext cx="1857375"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3000375" y="4000500"/>
            <a:ext cx="1571625" cy="1285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9224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ox(in)">
                                      <p:cBhvr>
                                        <p:cTn id="7"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itle 3"/>
          <p:cNvSpPr>
            <a:spLocks noGrp="1"/>
          </p:cNvSpPr>
          <p:nvPr>
            <p:ph type="title"/>
          </p:nvPr>
        </p:nvSpPr>
        <p:spPr>
          <a:xfrm>
            <a:off x="457200" y="274638"/>
            <a:ext cx="8229600" cy="6011862"/>
          </a:xfrm>
        </p:spPr>
        <p:txBody>
          <a:bodyPr/>
          <a:lstStyle/>
          <a:p>
            <a:pPr eaLnBrk="1" hangingPunct="1"/>
            <a:endParaRPr lang="en-GB" smtClean="0"/>
          </a:p>
        </p:txBody>
      </p:sp>
      <p:sp>
        <p:nvSpPr>
          <p:cNvPr id="6" name="Rectangle 5"/>
          <p:cNvSpPr/>
          <p:nvPr/>
        </p:nvSpPr>
        <p:spPr>
          <a:xfrm>
            <a:off x="2143125" y="357188"/>
            <a:ext cx="4786313" cy="5857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7" name="Rectangle 6"/>
          <p:cNvSpPr/>
          <p:nvPr/>
        </p:nvSpPr>
        <p:spPr>
          <a:xfrm>
            <a:off x="2357438" y="571500"/>
            <a:ext cx="4357687"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1"/>
                </a:solidFill>
              </a:rPr>
              <a:t>Newspaper Name</a:t>
            </a:r>
          </a:p>
        </p:txBody>
      </p:sp>
      <p:sp>
        <p:nvSpPr>
          <p:cNvPr id="8" name="Rectangle 7"/>
          <p:cNvSpPr/>
          <p:nvPr/>
        </p:nvSpPr>
        <p:spPr>
          <a:xfrm>
            <a:off x="2357438" y="1428750"/>
            <a:ext cx="4357687"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Headline</a:t>
            </a:r>
          </a:p>
        </p:txBody>
      </p:sp>
      <p:sp>
        <p:nvSpPr>
          <p:cNvPr id="9" name="Rectangle 8"/>
          <p:cNvSpPr/>
          <p:nvPr/>
        </p:nvSpPr>
        <p:spPr>
          <a:xfrm>
            <a:off x="5000625" y="2286000"/>
            <a:ext cx="1714500"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Picture</a:t>
            </a:r>
          </a:p>
        </p:txBody>
      </p:sp>
      <p:sp>
        <p:nvSpPr>
          <p:cNvPr id="10" name="Rectangle 9"/>
          <p:cNvSpPr/>
          <p:nvPr/>
        </p:nvSpPr>
        <p:spPr>
          <a:xfrm>
            <a:off x="2428875"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tx1"/>
                </a:solidFill>
              </a:rPr>
              <a:t>Column</a:t>
            </a:r>
          </a:p>
        </p:txBody>
      </p:sp>
      <p:sp>
        <p:nvSpPr>
          <p:cNvPr id="11" name="Rectangle 10"/>
          <p:cNvSpPr/>
          <p:nvPr/>
        </p:nvSpPr>
        <p:spPr>
          <a:xfrm>
            <a:off x="3714750"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2" name="Rectangle 11"/>
          <p:cNvSpPr/>
          <p:nvPr/>
        </p:nvSpPr>
        <p:spPr>
          <a:xfrm>
            <a:off x="2643188" y="2857500"/>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4" name="Rectangle 13"/>
          <p:cNvSpPr/>
          <p:nvPr/>
        </p:nvSpPr>
        <p:spPr>
          <a:xfrm>
            <a:off x="5000625" y="4000500"/>
            <a:ext cx="1714500" cy="214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5" name="Rectangle 14"/>
          <p:cNvSpPr/>
          <p:nvPr/>
        </p:nvSpPr>
        <p:spPr>
          <a:xfrm>
            <a:off x="3929063" y="3571875"/>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 name="Rectangle 15"/>
          <p:cNvSpPr/>
          <p:nvPr/>
        </p:nvSpPr>
        <p:spPr>
          <a:xfrm>
            <a:off x="2428875" y="4429125"/>
            <a:ext cx="2786063"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Additional Heading</a:t>
            </a:r>
          </a:p>
        </p:txBody>
      </p:sp>
      <p:sp>
        <p:nvSpPr>
          <p:cNvPr id="17" name="Rectangle 16"/>
          <p:cNvSpPr/>
          <p:nvPr/>
        </p:nvSpPr>
        <p:spPr>
          <a:xfrm>
            <a:off x="5429250" y="4429125"/>
            <a:ext cx="1285875"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8" name="Rectangle 17"/>
          <p:cNvSpPr/>
          <p:nvPr/>
        </p:nvSpPr>
        <p:spPr>
          <a:xfrm>
            <a:off x="2428875" y="5072063"/>
            <a:ext cx="1285875"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9" name="Rectangle 18"/>
          <p:cNvSpPr/>
          <p:nvPr/>
        </p:nvSpPr>
        <p:spPr>
          <a:xfrm>
            <a:off x="4000500" y="5072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0" name="Rectangle 19"/>
          <p:cNvSpPr/>
          <p:nvPr/>
        </p:nvSpPr>
        <p:spPr>
          <a:xfrm>
            <a:off x="2357438" y="2143125"/>
            <a:ext cx="2500312"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Sub-Heading</a:t>
            </a:r>
          </a:p>
        </p:txBody>
      </p:sp>
      <p:cxnSp>
        <p:nvCxnSpPr>
          <p:cNvPr id="22" name="Straight Arrow Connector 21"/>
          <p:cNvCxnSpPr/>
          <p:nvPr/>
        </p:nvCxnSpPr>
        <p:spPr>
          <a:xfrm rot="5400000">
            <a:off x="3036094" y="2393157"/>
            <a:ext cx="42862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3536156" y="2821782"/>
            <a:ext cx="1071563"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00375" y="3500438"/>
            <a:ext cx="928688"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1821656" y="4536282"/>
            <a:ext cx="1857375"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3000375" y="4000500"/>
            <a:ext cx="1571625" cy="1285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807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itle 3"/>
          <p:cNvSpPr>
            <a:spLocks noGrp="1"/>
          </p:cNvSpPr>
          <p:nvPr>
            <p:ph type="title"/>
          </p:nvPr>
        </p:nvSpPr>
        <p:spPr>
          <a:xfrm>
            <a:off x="457200" y="274638"/>
            <a:ext cx="8229600" cy="6011862"/>
          </a:xfrm>
        </p:spPr>
        <p:txBody>
          <a:bodyPr/>
          <a:lstStyle/>
          <a:p>
            <a:pPr eaLnBrk="1" hangingPunct="1"/>
            <a:endParaRPr lang="en-GB" smtClean="0"/>
          </a:p>
        </p:txBody>
      </p:sp>
      <p:sp>
        <p:nvSpPr>
          <p:cNvPr id="6" name="Rectangle 5"/>
          <p:cNvSpPr/>
          <p:nvPr/>
        </p:nvSpPr>
        <p:spPr>
          <a:xfrm>
            <a:off x="2143125" y="357188"/>
            <a:ext cx="4786313" cy="5857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7" name="Rectangle 6"/>
          <p:cNvSpPr/>
          <p:nvPr/>
        </p:nvSpPr>
        <p:spPr>
          <a:xfrm>
            <a:off x="2357438" y="571500"/>
            <a:ext cx="4357687"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1"/>
                </a:solidFill>
              </a:rPr>
              <a:t>Newspaper Name</a:t>
            </a:r>
          </a:p>
        </p:txBody>
      </p:sp>
      <p:sp>
        <p:nvSpPr>
          <p:cNvPr id="8" name="Rectangle 7"/>
          <p:cNvSpPr/>
          <p:nvPr/>
        </p:nvSpPr>
        <p:spPr>
          <a:xfrm>
            <a:off x="2357438" y="1428750"/>
            <a:ext cx="4357687"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Headline</a:t>
            </a:r>
          </a:p>
        </p:txBody>
      </p:sp>
      <p:sp>
        <p:nvSpPr>
          <p:cNvPr id="9" name="Rectangle 8"/>
          <p:cNvSpPr/>
          <p:nvPr/>
        </p:nvSpPr>
        <p:spPr>
          <a:xfrm>
            <a:off x="5000625" y="2286000"/>
            <a:ext cx="1714500"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Picture</a:t>
            </a:r>
          </a:p>
        </p:txBody>
      </p:sp>
      <p:sp>
        <p:nvSpPr>
          <p:cNvPr id="10" name="Rectangle 9"/>
          <p:cNvSpPr/>
          <p:nvPr/>
        </p:nvSpPr>
        <p:spPr>
          <a:xfrm>
            <a:off x="2428875"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tx1"/>
                </a:solidFill>
              </a:rPr>
              <a:t>Column</a:t>
            </a:r>
          </a:p>
        </p:txBody>
      </p:sp>
      <p:sp>
        <p:nvSpPr>
          <p:cNvPr id="11" name="Rectangle 10"/>
          <p:cNvSpPr/>
          <p:nvPr/>
        </p:nvSpPr>
        <p:spPr>
          <a:xfrm>
            <a:off x="3714750"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2" name="Rectangle 11"/>
          <p:cNvSpPr/>
          <p:nvPr/>
        </p:nvSpPr>
        <p:spPr>
          <a:xfrm>
            <a:off x="2643188" y="2857500"/>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4" name="Rectangle 13"/>
          <p:cNvSpPr/>
          <p:nvPr/>
        </p:nvSpPr>
        <p:spPr>
          <a:xfrm>
            <a:off x="5000625" y="4000500"/>
            <a:ext cx="1714500" cy="214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Caption</a:t>
            </a:r>
          </a:p>
        </p:txBody>
      </p:sp>
      <p:sp>
        <p:nvSpPr>
          <p:cNvPr id="15" name="Rectangle 14"/>
          <p:cNvSpPr/>
          <p:nvPr/>
        </p:nvSpPr>
        <p:spPr>
          <a:xfrm>
            <a:off x="3929063" y="3571875"/>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 name="Rectangle 15"/>
          <p:cNvSpPr/>
          <p:nvPr/>
        </p:nvSpPr>
        <p:spPr>
          <a:xfrm>
            <a:off x="2428875" y="4429125"/>
            <a:ext cx="2786063"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Additional Heading</a:t>
            </a:r>
          </a:p>
        </p:txBody>
      </p:sp>
      <p:sp>
        <p:nvSpPr>
          <p:cNvPr id="17" name="Rectangle 16"/>
          <p:cNvSpPr/>
          <p:nvPr/>
        </p:nvSpPr>
        <p:spPr>
          <a:xfrm>
            <a:off x="5429250" y="4429125"/>
            <a:ext cx="1285875"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8" name="Rectangle 17"/>
          <p:cNvSpPr/>
          <p:nvPr/>
        </p:nvSpPr>
        <p:spPr>
          <a:xfrm>
            <a:off x="2428875" y="5072063"/>
            <a:ext cx="1285875"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9" name="Rectangle 18"/>
          <p:cNvSpPr/>
          <p:nvPr/>
        </p:nvSpPr>
        <p:spPr>
          <a:xfrm>
            <a:off x="4000500" y="5072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0" name="Rectangle 19"/>
          <p:cNvSpPr/>
          <p:nvPr/>
        </p:nvSpPr>
        <p:spPr>
          <a:xfrm>
            <a:off x="2357438" y="2143125"/>
            <a:ext cx="2500312"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Sub-Heading</a:t>
            </a:r>
          </a:p>
        </p:txBody>
      </p:sp>
      <p:cxnSp>
        <p:nvCxnSpPr>
          <p:cNvPr id="22" name="Straight Arrow Connector 21"/>
          <p:cNvCxnSpPr/>
          <p:nvPr/>
        </p:nvCxnSpPr>
        <p:spPr>
          <a:xfrm rot="5400000">
            <a:off x="3036094" y="2393157"/>
            <a:ext cx="42862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3536156" y="2821782"/>
            <a:ext cx="1071563"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00375" y="3500438"/>
            <a:ext cx="928688"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1821656" y="4536282"/>
            <a:ext cx="1857375"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3000375" y="4000500"/>
            <a:ext cx="1571625" cy="1285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2967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dissolve">
                                      <p:cBhvr>
                                        <p:cTn id="13" dur="500"/>
                                        <p:tgtEl>
                                          <p:spTgt spid="8">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circle(in)">
                                      <p:cBhvr>
                                        <p:cTn id="18" dur="2000"/>
                                        <p:tgtEl>
                                          <p:spTgt spid="2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fill="hold"/>
                                        <p:tgtEl>
                                          <p:spTgt spid="22"/>
                                        </p:tgtEl>
                                        <p:attrNameLst>
                                          <p:attrName>ppt_x</p:attrName>
                                        </p:attrNameLst>
                                      </p:cBhvr>
                                      <p:tavLst>
                                        <p:tav tm="0">
                                          <p:val>
                                            <p:strVal val="#ppt_x"/>
                                          </p:val>
                                        </p:tav>
                                        <p:tav tm="100000">
                                          <p:val>
                                            <p:strVal val="#ppt_x"/>
                                          </p:val>
                                        </p:tav>
                                      </p:tavLst>
                                    </p:anim>
                                    <p:anim calcmode="lin" valueType="num">
                                      <p:cBhvr additive="base">
                                        <p:cTn id="2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ppt_x"/>
                                          </p:val>
                                        </p:tav>
                                        <p:tav tm="100000">
                                          <p:val>
                                            <p:strVal val="#ppt_x"/>
                                          </p:val>
                                        </p:tav>
                                      </p:tavLst>
                                    </p:anim>
                                    <p:anim calcmode="lin" valueType="num">
                                      <p:cBhvr additive="base">
                                        <p:cTn id="3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wipe(down)">
                                      <p:cBhvr>
                                        <p:cTn id="35" dur="500"/>
                                        <p:tgtEl>
                                          <p:spTgt spid="10">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additive="base">
                                        <p:cTn id="46" dur="500" fill="hold"/>
                                        <p:tgtEl>
                                          <p:spTgt spid="28"/>
                                        </p:tgtEl>
                                        <p:attrNameLst>
                                          <p:attrName>ppt_x</p:attrName>
                                        </p:attrNameLst>
                                      </p:cBhvr>
                                      <p:tavLst>
                                        <p:tav tm="0">
                                          <p:val>
                                            <p:strVal val="#ppt_x"/>
                                          </p:val>
                                        </p:tav>
                                        <p:tav tm="100000">
                                          <p:val>
                                            <p:strVal val="#ppt_x"/>
                                          </p:val>
                                        </p:tav>
                                      </p:tavLst>
                                    </p:anim>
                                    <p:anim calcmode="lin" valueType="num">
                                      <p:cBhvr additive="base">
                                        <p:cTn id="4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500" fill="hold"/>
                                        <p:tgtEl>
                                          <p:spTgt spid="23"/>
                                        </p:tgtEl>
                                        <p:attrNameLst>
                                          <p:attrName>ppt_x</p:attrName>
                                        </p:attrNameLst>
                                      </p:cBhvr>
                                      <p:tavLst>
                                        <p:tav tm="0">
                                          <p:val>
                                            <p:strVal val="#ppt_x"/>
                                          </p:val>
                                        </p:tav>
                                        <p:tav tm="100000">
                                          <p:val>
                                            <p:strVal val="#ppt_x"/>
                                          </p:val>
                                        </p:tav>
                                      </p:tavLst>
                                    </p:anim>
                                    <p:anim calcmode="lin" valueType="num">
                                      <p:cBhvr additive="base">
                                        <p:cTn id="5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nodeType="clickEffect">
                                  <p:stCondLst>
                                    <p:cond delay="0"/>
                                  </p:stCondLst>
                                  <p:childTnLst>
                                    <p:set>
                                      <p:cBhvr>
                                        <p:cTn id="57" dur="1" fill="hold">
                                          <p:stCondLst>
                                            <p:cond delay="0"/>
                                          </p:stCondLst>
                                        </p:cTn>
                                        <p:tgtEl>
                                          <p:spTgt spid="16">
                                            <p:txEl>
                                              <p:pRg st="0" end="0"/>
                                            </p:txEl>
                                          </p:spTgt>
                                        </p:tgtEl>
                                        <p:attrNameLst>
                                          <p:attrName>style.visibility</p:attrName>
                                        </p:attrNameLst>
                                      </p:cBhvr>
                                      <p:to>
                                        <p:strVal val="visible"/>
                                      </p:to>
                                    </p:set>
                                    <p:animEffect transition="in" filter="box(in)">
                                      <p:cBhvr>
                                        <p:cTn id="58" dur="500"/>
                                        <p:tgtEl>
                                          <p:spTgt spid="16">
                                            <p:txEl>
                                              <p:pRg st="0" end="0"/>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nodeType="clickEffect">
                                  <p:stCondLst>
                                    <p:cond delay="0"/>
                                  </p:stCondLst>
                                  <p:childTnLst>
                                    <p:set>
                                      <p:cBhvr>
                                        <p:cTn id="62" dur="1" fill="hold">
                                          <p:stCondLst>
                                            <p:cond delay="0"/>
                                          </p:stCondLst>
                                        </p:cTn>
                                        <p:tgtEl>
                                          <p:spTgt spid="9">
                                            <p:txEl>
                                              <p:pRg st="0" end="0"/>
                                            </p:txEl>
                                          </p:spTgt>
                                        </p:tgtEl>
                                        <p:attrNameLst>
                                          <p:attrName>style.visibility</p:attrName>
                                        </p:attrNameLst>
                                      </p:cBhvr>
                                      <p:to>
                                        <p:strVal val="visible"/>
                                      </p:to>
                                    </p:set>
                                    <p:animEffect transition="in" filter="dissolve">
                                      <p:cBhvr>
                                        <p:cTn id="63" dur="500"/>
                                        <p:tgtEl>
                                          <p:spTgt spid="9">
                                            <p:txEl>
                                              <p:pRg st="0" end="0"/>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nodeType="clickEffect">
                                  <p:stCondLst>
                                    <p:cond delay="0"/>
                                  </p:stCondLst>
                                  <p:childTnLst>
                                    <p:set>
                                      <p:cBhvr>
                                        <p:cTn id="67" dur="1" fill="hold">
                                          <p:stCondLst>
                                            <p:cond delay="0"/>
                                          </p:stCondLst>
                                        </p:cTn>
                                        <p:tgtEl>
                                          <p:spTgt spid="14">
                                            <p:txEl>
                                              <p:pRg st="0" end="0"/>
                                            </p:txEl>
                                          </p:spTgt>
                                        </p:tgtEl>
                                        <p:attrNameLst>
                                          <p:attrName>style.visibility</p:attrName>
                                        </p:attrNameLst>
                                      </p:cBhvr>
                                      <p:to>
                                        <p:strVal val="visible"/>
                                      </p:to>
                                    </p:set>
                                    <p:anim calcmode="lin" valueType="num">
                                      <p:cBhvr additive="base">
                                        <p:cTn id="6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itle 3"/>
          <p:cNvSpPr>
            <a:spLocks noGrp="1"/>
          </p:cNvSpPr>
          <p:nvPr>
            <p:ph type="title"/>
          </p:nvPr>
        </p:nvSpPr>
        <p:spPr>
          <a:xfrm>
            <a:off x="457200" y="274638"/>
            <a:ext cx="8229600" cy="6011862"/>
          </a:xfrm>
        </p:spPr>
        <p:txBody>
          <a:bodyPr/>
          <a:lstStyle/>
          <a:p>
            <a:pPr eaLnBrk="1" hangingPunct="1"/>
            <a:endParaRPr lang="en-GB" smtClean="0"/>
          </a:p>
        </p:txBody>
      </p:sp>
      <p:sp>
        <p:nvSpPr>
          <p:cNvPr id="6" name="Rectangle 5"/>
          <p:cNvSpPr/>
          <p:nvPr/>
        </p:nvSpPr>
        <p:spPr>
          <a:xfrm>
            <a:off x="2143125" y="357188"/>
            <a:ext cx="4786313" cy="5857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7" name="Rectangle 6"/>
          <p:cNvSpPr/>
          <p:nvPr/>
        </p:nvSpPr>
        <p:spPr>
          <a:xfrm>
            <a:off x="2357438" y="571500"/>
            <a:ext cx="4357687" cy="6429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solidFill>
                  <a:schemeClr val="tx1"/>
                </a:solidFill>
              </a:rPr>
              <a:t>Newspaper Name</a:t>
            </a:r>
          </a:p>
        </p:txBody>
      </p:sp>
      <p:sp>
        <p:nvSpPr>
          <p:cNvPr id="8" name="Rectangle 7"/>
          <p:cNvSpPr/>
          <p:nvPr/>
        </p:nvSpPr>
        <p:spPr>
          <a:xfrm>
            <a:off x="2357438" y="1428750"/>
            <a:ext cx="4357687"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Headline</a:t>
            </a:r>
          </a:p>
        </p:txBody>
      </p:sp>
      <p:sp>
        <p:nvSpPr>
          <p:cNvPr id="9" name="Rectangle 8"/>
          <p:cNvSpPr/>
          <p:nvPr/>
        </p:nvSpPr>
        <p:spPr>
          <a:xfrm>
            <a:off x="5000625" y="2286000"/>
            <a:ext cx="1714500" cy="1714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1"/>
                </a:solidFill>
              </a:rPr>
              <a:t>Picture</a:t>
            </a:r>
          </a:p>
        </p:txBody>
      </p:sp>
      <p:sp>
        <p:nvSpPr>
          <p:cNvPr id="10" name="Rectangle 9"/>
          <p:cNvSpPr/>
          <p:nvPr/>
        </p:nvSpPr>
        <p:spPr>
          <a:xfrm>
            <a:off x="2428875"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tx1"/>
                </a:solidFill>
              </a:rPr>
              <a:t>Column</a:t>
            </a:r>
          </a:p>
        </p:txBody>
      </p:sp>
      <p:sp>
        <p:nvSpPr>
          <p:cNvPr id="11" name="Rectangle 10"/>
          <p:cNvSpPr/>
          <p:nvPr/>
        </p:nvSpPr>
        <p:spPr>
          <a:xfrm>
            <a:off x="3714750" y="2571750"/>
            <a:ext cx="1071563" cy="1643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2" name="Rectangle 11"/>
          <p:cNvSpPr/>
          <p:nvPr/>
        </p:nvSpPr>
        <p:spPr>
          <a:xfrm>
            <a:off x="2643188" y="2857500"/>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4" name="Rectangle 13"/>
          <p:cNvSpPr/>
          <p:nvPr/>
        </p:nvSpPr>
        <p:spPr>
          <a:xfrm>
            <a:off x="5000625" y="4000500"/>
            <a:ext cx="1714500" cy="214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Caption</a:t>
            </a:r>
          </a:p>
        </p:txBody>
      </p:sp>
      <p:sp>
        <p:nvSpPr>
          <p:cNvPr id="15" name="Rectangle 14"/>
          <p:cNvSpPr/>
          <p:nvPr/>
        </p:nvSpPr>
        <p:spPr>
          <a:xfrm>
            <a:off x="3929063" y="3571875"/>
            <a:ext cx="642937" cy="714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6" name="Rectangle 15"/>
          <p:cNvSpPr/>
          <p:nvPr/>
        </p:nvSpPr>
        <p:spPr>
          <a:xfrm>
            <a:off x="2428875" y="4429125"/>
            <a:ext cx="2786063" cy="5000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Additional Heading</a:t>
            </a:r>
          </a:p>
        </p:txBody>
      </p:sp>
      <p:sp>
        <p:nvSpPr>
          <p:cNvPr id="17" name="Rectangle 16"/>
          <p:cNvSpPr/>
          <p:nvPr/>
        </p:nvSpPr>
        <p:spPr>
          <a:xfrm>
            <a:off x="5429250" y="4429125"/>
            <a:ext cx="1285875" cy="1571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1"/>
                </a:solidFill>
              </a:rPr>
              <a:t>Advert</a:t>
            </a:r>
          </a:p>
        </p:txBody>
      </p:sp>
      <p:sp>
        <p:nvSpPr>
          <p:cNvPr id="18" name="Rectangle 17"/>
          <p:cNvSpPr/>
          <p:nvPr/>
        </p:nvSpPr>
        <p:spPr>
          <a:xfrm>
            <a:off x="2428875" y="5072063"/>
            <a:ext cx="1285875"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19" name="Rectangle 18"/>
          <p:cNvSpPr/>
          <p:nvPr/>
        </p:nvSpPr>
        <p:spPr>
          <a:xfrm>
            <a:off x="4000500" y="5072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pitchFamily="34" charset="0"/>
            </a:endParaRPr>
          </a:p>
        </p:txBody>
      </p:sp>
      <p:sp>
        <p:nvSpPr>
          <p:cNvPr id="20" name="Rectangle 19"/>
          <p:cNvSpPr/>
          <p:nvPr/>
        </p:nvSpPr>
        <p:spPr>
          <a:xfrm>
            <a:off x="2357438" y="2143125"/>
            <a:ext cx="2500312" cy="285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Sub-Heading</a:t>
            </a:r>
          </a:p>
        </p:txBody>
      </p:sp>
      <p:cxnSp>
        <p:nvCxnSpPr>
          <p:cNvPr id="22" name="Straight Arrow Connector 21"/>
          <p:cNvCxnSpPr/>
          <p:nvPr/>
        </p:nvCxnSpPr>
        <p:spPr>
          <a:xfrm rot="5400000">
            <a:off x="3036094" y="2393157"/>
            <a:ext cx="42862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3536156" y="2821782"/>
            <a:ext cx="1071563"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000375" y="3500438"/>
            <a:ext cx="928688"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1821656" y="4536282"/>
            <a:ext cx="1857375"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3000375" y="4000500"/>
            <a:ext cx="1571625" cy="1285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999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circle(in)">
                                      <p:cBhvr>
                                        <p:cTn id="7" dur="20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17848"/>
            <a:ext cx="8496944" cy="1143000"/>
          </a:xfrm>
        </p:spPr>
        <p:txBody>
          <a:bodyPr>
            <a:normAutofit/>
          </a:bodyPr>
          <a:lstStyle/>
          <a:p>
            <a:r>
              <a:rPr lang="en-GB" sz="2800" dirty="0" smtClean="0"/>
              <a:t>In pairs: Complete the following planning sheet in preparation for your writing task</a:t>
            </a:r>
            <a:endParaRPr lang="en-GB" sz="2800" dirty="0"/>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20486" t="17797" r="21390" b="8051"/>
          <a:stretch/>
        </p:blipFill>
        <p:spPr bwMode="auto">
          <a:xfrm>
            <a:off x="755576" y="2132772"/>
            <a:ext cx="7488832" cy="41765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847963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54832"/>
            <a:ext cx="8382000" cy="762000"/>
          </a:xfrm>
        </p:spPr>
        <p:txBody>
          <a:bodyPr/>
          <a:lstStyle/>
          <a:p>
            <a:r>
              <a:rPr lang="en-GB" dirty="0" smtClean="0"/>
              <a:t>The blitz…what do you know?</a:t>
            </a:r>
            <a:endParaRPr lang="en-GB" dirty="0"/>
          </a:p>
        </p:txBody>
      </p:sp>
      <p:sp>
        <p:nvSpPr>
          <p:cNvPr id="5" name="Content Placeholder 1"/>
          <p:cNvSpPr>
            <a:spLocks noGrp="1"/>
          </p:cNvSpPr>
          <p:nvPr>
            <p:ph idx="1"/>
          </p:nvPr>
        </p:nvSpPr>
        <p:spPr>
          <a:xfrm>
            <a:off x="457200" y="4293096"/>
            <a:ext cx="8229600" cy="1800200"/>
          </a:xfrm>
        </p:spPr>
        <p:txBody>
          <a:bodyPr>
            <a:normAutofit/>
          </a:bodyPr>
          <a:lstStyle/>
          <a:p>
            <a:r>
              <a:rPr lang="en-GB" dirty="0" smtClean="0"/>
              <a:t>Task:</a:t>
            </a:r>
          </a:p>
          <a:p>
            <a:pPr marL="109728" indent="0">
              <a:buNone/>
            </a:pPr>
            <a:r>
              <a:rPr lang="en-GB" dirty="0"/>
              <a:t>	</a:t>
            </a:r>
            <a:endParaRPr lang="en-GB" dirty="0" smtClean="0"/>
          </a:p>
          <a:p>
            <a:pPr marL="109728" indent="0">
              <a:buNone/>
            </a:pPr>
            <a:r>
              <a:rPr lang="en-GB" dirty="0" smtClean="0"/>
              <a:t>Complete the KWL chart.</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458383055"/>
              </p:ext>
            </p:extLst>
          </p:nvPr>
        </p:nvGraphicFramePr>
        <p:xfrm>
          <a:off x="1524000" y="2335272"/>
          <a:ext cx="6096000" cy="13817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GB" dirty="0" smtClean="0"/>
                        <a:t>What</a:t>
                      </a:r>
                      <a:r>
                        <a:rPr lang="en-GB" baseline="0" dirty="0" smtClean="0"/>
                        <a:t> do you Know?</a:t>
                      </a:r>
                      <a:endParaRPr lang="en-GB" dirty="0"/>
                    </a:p>
                  </a:txBody>
                  <a:tcPr/>
                </a:tc>
                <a:tc>
                  <a:txBody>
                    <a:bodyPr/>
                    <a:lstStyle/>
                    <a:p>
                      <a:r>
                        <a:rPr lang="en-GB" dirty="0" smtClean="0"/>
                        <a:t>What do you Want to know?</a:t>
                      </a:r>
                      <a:endParaRPr lang="en-GB" dirty="0"/>
                    </a:p>
                  </a:txBody>
                  <a:tcPr/>
                </a:tc>
                <a:tc>
                  <a:txBody>
                    <a:bodyPr/>
                    <a:lstStyle/>
                    <a:p>
                      <a:r>
                        <a:rPr lang="en-GB" dirty="0" smtClean="0"/>
                        <a:t>What have you Learnt?</a:t>
                      </a:r>
                      <a:endParaRPr lang="en-GB" dirty="0"/>
                    </a:p>
                  </a:txBody>
                  <a:tcPr/>
                </a:tc>
              </a:tr>
              <a:tr h="370840">
                <a:tc>
                  <a:txBody>
                    <a:bodyPr/>
                    <a:lstStyle/>
                    <a:p>
                      <a:endParaRPr lang="en-GB" dirty="0"/>
                    </a:p>
                  </a:txBody>
                  <a:tcPr/>
                </a:tc>
                <a:tc>
                  <a:txBody>
                    <a:bodyPr/>
                    <a:lstStyle/>
                    <a:p>
                      <a:endParaRPr lang="en-GB"/>
                    </a:p>
                  </a:txBody>
                  <a:tcPr/>
                </a:tc>
                <a:tc>
                  <a:txBody>
                    <a:bodyPr/>
                    <a:lstStyle/>
                    <a:p>
                      <a:endParaRPr lang="en-GB"/>
                    </a:p>
                  </a:txBody>
                  <a:tcPr/>
                </a:tc>
              </a:tr>
              <a:tr h="370840">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90311259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78694"/>
            <a:ext cx="8352928" cy="5530626"/>
          </a:xfrm>
        </p:spPr>
        <p:txBody>
          <a:bodyPr>
            <a:normAutofit/>
          </a:bodyPr>
          <a:lstStyle/>
          <a:p>
            <a:pPr algn="ctr"/>
            <a:r>
              <a:rPr lang="en-GB" u="sng" dirty="0" smtClean="0"/>
              <a:t>Writing Task:</a:t>
            </a:r>
            <a:br>
              <a:rPr lang="en-GB" u="sng" dirty="0" smtClean="0"/>
            </a:br>
            <a:r>
              <a:rPr lang="en-GB" dirty="0" smtClean="0"/>
              <a:t/>
            </a:r>
            <a:br>
              <a:rPr lang="en-GB" dirty="0" smtClean="0"/>
            </a:br>
            <a:r>
              <a:rPr lang="en-GB" dirty="0" smtClean="0"/>
              <a:t>Using the facts that you have been given, along with Dylan Thomas’s description of Swansea on his return, write a newspaper report detailing the events as though they had just occurred.</a:t>
            </a:r>
            <a:endParaRPr lang="en-GB" dirty="0"/>
          </a:p>
        </p:txBody>
      </p:sp>
    </p:spTree>
    <p:extLst>
      <p:ext uri="{BB962C8B-B14F-4D97-AF65-F5344CB8AC3E}">
        <p14:creationId xmlns:p14="http://schemas.microsoft.com/office/powerpoint/2010/main" val="247669959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3730426"/>
          </a:xfrm>
        </p:spPr>
        <p:txBody>
          <a:bodyPr>
            <a:normAutofit/>
          </a:bodyPr>
          <a:lstStyle/>
          <a:p>
            <a:r>
              <a:rPr lang="en-GB" dirty="0" smtClean="0"/>
              <a:t>Return to your KWL charts and note down what you feel you have now learnt.</a:t>
            </a:r>
            <a:endParaRPr lang="en-GB" dirty="0"/>
          </a:p>
        </p:txBody>
      </p:sp>
    </p:spTree>
    <p:extLst>
      <p:ext uri="{BB962C8B-B14F-4D97-AF65-F5344CB8AC3E}">
        <p14:creationId xmlns:p14="http://schemas.microsoft.com/office/powerpoint/2010/main" val="394720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68760"/>
            <a:ext cx="8382000" cy="762000"/>
          </a:xfrm>
        </p:spPr>
        <p:txBody>
          <a:bodyPr/>
          <a:lstStyle/>
          <a:p>
            <a:r>
              <a:rPr lang="en-GB" dirty="0" smtClean="0"/>
              <a:t>Background</a:t>
            </a:r>
            <a:endParaRPr lang="en-GB" dirty="0"/>
          </a:p>
        </p:txBody>
      </p:sp>
      <p:sp>
        <p:nvSpPr>
          <p:cNvPr id="2" name="Content Placeholder 1"/>
          <p:cNvSpPr>
            <a:spLocks noGrp="1"/>
          </p:cNvSpPr>
          <p:nvPr>
            <p:ph idx="1"/>
          </p:nvPr>
        </p:nvSpPr>
        <p:spPr>
          <a:xfrm>
            <a:off x="457200" y="2420888"/>
            <a:ext cx="8229600" cy="4297363"/>
          </a:xfrm>
        </p:spPr>
        <p:txBody>
          <a:bodyPr/>
          <a:lstStyle/>
          <a:p>
            <a:r>
              <a:rPr lang="en-GB" i="1" dirty="0" smtClean="0"/>
              <a:t>Return Journey </a:t>
            </a:r>
            <a:r>
              <a:rPr lang="en-GB" dirty="0" smtClean="0"/>
              <a:t>is a radio play.</a:t>
            </a:r>
          </a:p>
          <a:p>
            <a:r>
              <a:rPr lang="en-GB" dirty="0" smtClean="0"/>
              <a:t>It was written and broadcast by Dylan Thomas.</a:t>
            </a:r>
          </a:p>
          <a:p>
            <a:r>
              <a:rPr lang="en-GB" dirty="0" smtClean="0"/>
              <a:t>It is a moving description of what Thomas encountered when he returned to Swansea from America after the blitz of WW2.</a:t>
            </a:r>
          </a:p>
          <a:p>
            <a:r>
              <a:rPr lang="en-GB" dirty="0" smtClean="0"/>
              <a:t>The blitz hit Swansea for three nights in 1941.</a:t>
            </a:r>
            <a:endParaRPr lang="en-GB" dirty="0"/>
          </a:p>
        </p:txBody>
      </p:sp>
    </p:spTree>
    <p:extLst>
      <p:ext uri="{BB962C8B-B14F-4D97-AF65-F5344CB8AC3E}">
        <p14:creationId xmlns:p14="http://schemas.microsoft.com/office/powerpoint/2010/main" val="21299581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outhwales-eveningpost.co.uk/images/localworld/ugc-images/276352/Article/images/20650279/5815184-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069022"/>
            <a:ext cx="7056784" cy="516829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1756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Background</a:t>
            </a:r>
            <a:endParaRPr lang="en-GB" dirty="0"/>
          </a:p>
        </p:txBody>
      </p:sp>
      <p:sp>
        <p:nvSpPr>
          <p:cNvPr id="2" name="Content Placeholder 1"/>
          <p:cNvSpPr>
            <a:spLocks noGrp="1"/>
          </p:cNvSpPr>
          <p:nvPr>
            <p:ph idx="1"/>
          </p:nvPr>
        </p:nvSpPr>
        <p:spPr/>
        <p:txBody>
          <a:bodyPr>
            <a:normAutofit fontScale="92500"/>
          </a:bodyPr>
          <a:lstStyle/>
          <a:p>
            <a:r>
              <a:rPr lang="en-GB" dirty="0"/>
              <a:t>It was a snowy night on the 19th February 1941 when the German Luftwaffe began their three night attack on the coastal </a:t>
            </a:r>
            <a:r>
              <a:rPr lang="en-GB" dirty="0" smtClean="0"/>
              <a:t>town.</a:t>
            </a:r>
            <a:endParaRPr lang="en-GB" dirty="0"/>
          </a:p>
          <a:p>
            <a:r>
              <a:rPr lang="en-GB" dirty="0"/>
              <a:t>Swansea's port area was a major target for the German bombers, as the Nazis looked to hinder coal exports and demoralise residents.</a:t>
            </a:r>
          </a:p>
          <a:p>
            <a:r>
              <a:rPr lang="en-GB" dirty="0"/>
              <a:t>More than 30,000 incendiary bombs and 800 high-explosive bombs rained down on Swansea killing 230 residents, injuring 409 more and destroying or damaging more than 11,000 buildings</a:t>
            </a:r>
            <a:r>
              <a:rPr lang="en-GB" dirty="0" smtClean="0"/>
              <a:t>.</a:t>
            </a:r>
            <a:endParaRPr lang="en-GB" dirty="0"/>
          </a:p>
        </p:txBody>
      </p:sp>
    </p:spTree>
    <p:extLst>
      <p:ext uri="{BB962C8B-B14F-4D97-AF65-F5344CB8AC3E}">
        <p14:creationId xmlns:p14="http://schemas.microsoft.com/office/powerpoint/2010/main" val="2691452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773832"/>
            <a:ext cx="7772400" cy="1143000"/>
          </a:xfrm>
        </p:spPr>
        <p:txBody>
          <a:bodyPr/>
          <a:lstStyle/>
          <a:p>
            <a:r>
              <a:rPr lang="en-GB" dirty="0" smtClean="0"/>
              <a:t>Facts:</a:t>
            </a:r>
            <a:endParaRPr lang="en-GB" dirty="0"/>
          </a:p>
        </p:txBody>
      </p:sp>
      <p:sp>
        <p:nvSpPr>
          <p:cNvPr id="2" name="Content Placeholder 1"/>
          <p:cNvSpPr>
            <a:spLocks noGrp="1"/>
          </p:cNvSpPr>
          <p:nvPr>
            <p:ph idx="1"/>
          </p:nvPr>
        </p:nvSpPr>
        <p:spPr>
          <a:xfrm>
            <a:off x="374848" y="1700808"/>
            <a:ext cx="8229600" cy="4608512"/>
          </a:xfrm>
        </p:spPr>
        <p:txBody>
          <a:bodyPr>
            <a:normAutofit fontScale="77500" lnSpcReduction="20000"/>
          </a:bodyPr>
          <a:lstStyle/>
          <a:p>
            <a:r>
              <a:rPr lang="en-GB" dirty="0" smtClean="0"/>
              <a:t>Known as Swansea’s </a:t>
            </a:r>
            <a:r>
              <a:rPr lang="en-GB" dirty="0"/>
              <a:t>bleakest hour. On a cold February night in 1941, a hail of deadly bombs and raging fires ravaged the port town in an attack that still resonates down the decades.</a:t>
            </a:r>
          </a:p>
          <a:p>
            <a:r>
              <a:rPr lang="en-GB" dirty="0"/>
              <a:t>It marked the start of a three-night Nazi </a:t>
            </a:r>
            <a:r>
              <a:rPr lang="en-GB" dirty="0" smtClean="0"/>
              <a:t>attack.</a:t>
            </a:r>
          </a:p>
          <a:p>
            <a:r>
              <a:rPr lang="en-GB" dirty="0" smtClean="0"/>
              <a:t>Starting </a:t>
            </a:r>
            <a:r>
              <a:rPr lang="en-GB" dirty="0"/>
              <a:t>on the night of February 19, the aim of the bombers was to destroy the Swansea Docks and the Victoria railway station. They succeeded in causing devastation to the former centre of the copper industry.</a:t>
            </a:r>
          </a:p>
          <a:p>
            <a:r>
              <a:rPr lang="en-GB" dirty="0"/>
              <a:t>Seven decades on, the statistics of the bombing campaign still have the capacity to chill.</a:t>
            </a:r>
          </a:p>
          <a:p>
            <a:r>
              <a:rPr lang="en-GB" dirty="0"/>
              <a:t>More than 30,000 incendiary bombs were dropped, leaving 575 business premises burnt out, 282 houses demolished and 11,084 damaged.</a:t>
            </a:r>
          </a:p>
          <a:p>
            <a:r>
              <a:rPr lang="en-GB" dirty="0"/>
              <a:t>The human cost was devastating: 227 people were killed, 37 of them under the age of 16. Swansea was left </a:t>
            </a:r>
            <a:r>
              <a:rPr lang="en-GB" dirty="0" smtClean="0"/>
              <a:t>flattened.</a:t>
            </a:r>
            <a:endParaRPr lang="en-GB" dirty="0"/>
          </a:p>
          <a:p>
            <a:endParaRPr lang="en-GB" dirty="0"/>
          </a:p>
        </p:txBody>
      </p:sp>
    </p:spTree>
    <p:extLst>
      <p:ext uri="{BB962C8B-B14F-4D97-AF65-F5344CB8AC3E}">
        <p14:creationId xmlns:p14="http://schemas.microsoft.com/office/powerpoint/2010/main" val="37872732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980728"/>
            <a:ext cx="8382000" cy="762000"/>
          </a:xfrm>
        </p:spPr>
        <p:txBody>
          <a:bodyPr/>
          <a:lstStyle/>
          <a:p>
            <a:pPr algn="ctr"/>
            <a:r>
              <a:rPr lang="en-GB" dirty="0" smtClean="0"/>
              <a:t>Extract from ‘Return Journey’</a:t>
            </a:r>
            <a:endParaRPr lang="en-GB" dirty="0"/>
          </a:p>
        </p:txBody>
      </p:sp>
      <p:sp>
        <p:nvSpPr>
          <p:cNvPr id="2" name="Content Placeholder 1"/>
          <p:cNvSpPr>
            <a:spLocks noGrp="1"/>
          </p:cNvSpPr>
          <p:nvPr>
            <p:ph idx="1"/>
          </p:nvPr>
        </p:nvSpPr>
        <p:spPr>
          <a:xfrm>
            <a:off x="1177280" y="1772816"/>
            <a:ext cx="6707088" cy="4525963"/>
          </a:xfrm>
        </p:spPr>
        <p:txBody>
          <a:bodyPr>
            <a:normAutofit/>
          </a:bodyPr>
          <a:lstStyle/>
          <a:p>
            <a:pPr marL="109728" indent="0" algn="just">
              <a:buNone/>
            </a:pPr>
            <a:r>
              <a:rPr lang="en-GB" dirty="0" smtClean="0"/>
              <a:t>“It was a cold white day in High Street, and nothing to stop the wind slicing up from the docks, for where the squat and tall shops had shielded the town from the sea lay their blitzed flat graves marbled with snow and </a:t>
            </a:r>
            <a:r>
              <a:rPr lang="en-GB" dirty="0" err="1" smtClean="0"/>
              <a:t>headstoned</a:t>
            </a:r>
            <a:r>
              <a:rPr lang="en-GB" dirty="0" smtClean="0"/>
              <a:t> with fences.  Dogs, delicate as cats on water, as though they had gloves on their paws, padded over the vanished buildings.”</a:t>
            </a:r>
            <a:endParaRPr lang="en-GB" dirty="0"/>
          </a:p>
        </p:txBody>
      </p:sp>
    </p:spTree>
    <p:extLst>
      <p:ext uri="{BB962C8B-B14F-4D97-AF65-F5344CB8AC3E}">
        <p14:creationId xmlns:p14="http://schemas.microsoft.com/office/powerpoint/2010/main" val="41469139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82824"/>
            <a:ext cx="8382000" cy="762000"/>
          </a:xfrm>
        </p:spPr>
        <p:txBody>
          <a:bodyPr/>
          <a:lstStyle/>
          <a:p>
            <a:r>
              <a:rPr lang="en-GB" dirty="0" smtClean="0"/>
              <a:t>Task:</a:t>
            </a:r>
            <a:endParaRPr lang="en-GB" dirty="0"/>
          </a:p>
        </p:txBody>
      </p:sp>
      <p:sp>
        <p:nvSpPr>
          <p:cNvPr id="2" name="Content Placeholder 1"/>
          <p:cNvSpPr>
            <a:spLocks noGrp="1"/>
          </p:cNvSpPr>
          <p:nvPr>
            <p:ph idx="1"/>
          </p:nvPr>
        </p:nvSpPr>
        <p:spPr>
          <a:xfrm>
            <a:off x="518864" y="2083965"/>
            <a:ext cx="8229600" cy="4297363"/>
          </a:xfrm>
        </p:spPr>
        <p:txBody>
          <a:bodyPr/>
          <a:lstStyle/>
          <a:p>
            <a:r>
              <a:rPr lang="en-GB" dirty="0" smtClean="0"/>
              <a:t>On the copy of the extract, annotate it to look at any use of the following:</a:t>
            </a:r>
          </a:p>
          <a:p>
            <a:pPr marL="109728" indent="0">
              <a:buNone/>
            </a:pPr>
            <a:endParaRPr lang="en-GB" dirty="0"/>
          </a:p>
          <a:p>
            <a:pPr marL="109728" indent="0">
              <a:buNone/>
            </a:pPr>
            <a:r>
              <a:rPr lang="en-GB" dirty="0" smtClean="0"/>
              <a:t>	- links to the events of the blitz</a:t>
            </a:r>
          </a:p>
          <a:p>
            <a:pPr marL="109728" indent="0">
              <a:buNone/>
            </a:pPr>
            <a:r>
              <a:rPr lang="en-GB" dirty="0"/>
              <a:t>	</a:t>
            </a:r>
            <a:r>
              <a:rPr lang="en-GB" dirty="0" smtClean="0"/>
              <a:t>- use of simile</a:t>
            </a:r>
          </a:p>
          <a:p>
            <a:pPr marL="109728" indent="0">
              <a:buNone/>
            </a:pPr>
            <a:r>
              <a:rPr lang="en-GB" dirty="0"/>
              <a:t>	</a:t>
            </a:r>
            <a:r>
              <a:rPr lang="en-GB" dirty="0" smtClean="0"/>
              <a:t>- use of death imagery</a:t>
            </a:r>
          </a:p>
          <a:p>
            <a:pPr marL="109728" indent="0">
              <a:buNone/>
            </a:pPr>
            <a:r>
              <a:rPr lang="en-GB" dirty="0"/>
              <a:t>	</a:t>
            </a:r>
            <a:r>
              <a:rPr lang="en-GB" dirty="0" smtClean="0"/>
              <a:t>- links to place/location</a:t>
            </a:r>
          </a:p>
        </p:txBody>
      </p:sp>
    </p:spTree>
    <p:extLst>
      <p:ext uri="{BB962C8B-B14F-4D97-AF65-F5344CB8AC3E}">
        <p14:creationId xmlns:p14="http://schemas.microsoft.com/office/powerpoint/2010/main" val="11418800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0480" y="1010816"/>
            <a:ext cx="8382000" cy="762000"/>
          </a:xfrm>
        </p:spPr>
        <p:txBody>
          <a:bodyPr/>
          <a:lstStyle/>
          <a:p>
            <a:r>
              <a:rPr lang="en-GB" dirty="0" smtClean="0"/>
              <a:t>Newspaper Report</a:t>
            </a:r>
            <a:endParaRPr lang="en-GB" dirty="0"/>
          </a:p>
        </p:txBody>
      </p:sp>
      <p:sp>
        <p:nvSpPr>
          <p:cNvPr id="2" name="Content Placeholder 1"/>
          <p:cNvSpPr>
            <a:spLocks noGrp="1"/>
          </p:cNvSpPr>
          <p:nvPr>
            <p:ph idx="1"/>
          </p:nvPr>
        </p:nvSpPr>
        <p:spPr>
          <a:xfrm>
            <a:off x="457200" y="1939949"/>
            <a:ext cx="8229600" cy="4297363"/>
          </a:xfrm>
        </p:spPr>
        <p:txBody>
          <a:bodyPr>
            <a:normAutofit fontScale="77500" lnSpcReduction="20000"/>
          </a:bodyPr>
          <a:lstStyle/>
          <a:p>
            <a:r>
              <a:rPr lang="en-GB" dirty="0" smtClean="0"/>
              <a:t>What makes an effective news report?</a:t>
            </a:r>
          </a:p>
          <a:p>
            <a:endParaRPr lang="en-GB" dirty="0"/>
          </a:p>
          <a:p>
            <a:r>
              <a:rPr lang="en-GB" dirty="0" smtClean="0"/>
              <a:t>Discuss in pairs and consider aspects such as technique and organisation.</a:t>
            </a:r>
          </a:p>
          <a:p>
            <a:r>
              <a:rPr lang="en-GB" dirty="0" smtClean="0"/>
              <a:t>In pairs, look at the exemplar article and annotate evidence of the following:</a:t>
            </a:r>
          </a:p>
          <a:p>
            <a:endParaRPr lang="en-GB" dirty="0" smtClean="0"/>
          </a:p>
          <a:p>
            <a:r>
              <a:rPr lang="en-GB" dirty="0" smtClean="0"/>
              <a:t>Who/what </a:t>
            </a:r>
            <a:r>
              <a:rPr lang="en-GB" dirty="0"/>
              <a:t>is </a:t>
            </a:r>
            <a:r>
              <a:rPr lang="en-GB" dirty="0" smtClean="0"/>
              <a:t>the </a:t>
            </a:r>
            <a:r>
              <a:rPr lang="en-GB" dirty="0"/>
              <a:t>story is about?</a:t>
            </a:r>
          </a:p>
          <a:p>
            <a:r>
              <a:rPr lang="en-GB" dirty="0"/>
              <a:t>What has </a:t>
            </a:r>
            <a:r>
              <a:rPr lang="en-GB" dirty="0" smtClean="0"/>
              <a:t>happened?</a:t>
            </a:r>
            <a:endParaRPr lang="en-GB" dirty="0"/>
          </a:p>
          <a:p>
            <a:r>
              <a:rPr lang="en-GB" dirty="0"/>
              <a:t>Where did the event take place?</a:t>
            </a:r>
          </a:p>
          <a:p>
            <a:r>
              <a:rPr lang="en-GB" dirty="0"/>
              <a:t>When did it happen?</a:t>
            </a:r>
          </a:p>
          <a:p>
            <a:r>
              <a:rPr lang="en-GB" dirty="0"/>
              <a:t>Why did it happen?</a:t>
            </a:r>
          </a:p>
          <a:p>
            <a:r>
              <a:rPr lang="en-GB" dirty="0"/>
              <a:t>How did it take place?</a:t>
            </a:r>
          </a:p>
          <a:p>
            <a:endParaRPr lang="en-GB" dirty="0"/>
          </a:p>
        </p:txBody>
      </p:sp>
    </p:spTree>
    <p:extLst>
      <p:ext uri="{BB962C8B-B14F-4D97-AF65-F5344CB8AC3E}">
        <p14:creationId xmlns:p14="http://schemas.microsoft.com/office/powerpoint/2010/main" val="37015578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YLAN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DYLANTEST.thmx</Template>
  <TotalTime>29</TotalTime>
  <Words>579</Words>
  <Application>Microsoft Macintosh PowerPoint</Application>
  <PresentationFormat>On-screen Show (4:3)</PresentationFormat>
  <Paragraphs>85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DYLANTEST</vt:lpstr>
      <vt:lpstr>Return Journey Home </vt:lpstr>
      <vt:lpstr>The blitz…what do you know?</vt:lpstr>
      <vt:lpstr>Background</vt:lpstr>
      <vt:lpstr>PowerPoint Presentation</vt:lpstr>
      <vt:lpstr>Background</vt:lpstr>
      <vt:lpstr>Facts:</vt:lpstr>
      <vt:lpstr>Extract from ‘Return Journey’</vt:lpstr>
      <vt:lpstr>Task:</vt:lpstr>
      <vt:lpstr>Newspaper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pairs: Complete the following planning sheet in preparation for your writing task</vt:lpstr>
      <vt:lpstr>Writing Task:  Using the facts that you have been given, along with Dylan Thomas’s description of Swansea on his return, write a newspaper report detailing the events as though they had just occurred.</vt:lpstr>
      <vt:lpstr>Return to your KWL charts and note down what you feel you have now learnt.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Journey Home</dc:title>
  <dc:creator>Kathy</dc:creator>
  <cp:lastModifiedBy>Matt Barry</cp:lastModifiedBy>
  <cp:revision>10</cp:revision>
  <dcterms:created xsi:type="dcterms:W3CDTF">2014-05-19T10:46:45Z</dcterms:created>
  <dcterms:modified xsi:type="dcterms:W3CDTF">2014-07-08T15:48:00Z</dcterms:modified>
</cp:coreProperties>
</file>